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308" r:id="rId2"/>
    <p:sldId id="273" r:id="rId3"/>
    <p:sldId id="280" r:id="rId4"/>
    <p:sldId id="272" r:id="rId5"/>
    <p:sldId id="274" r:id="rId6"/>
    <p:sldId id="284" r:id="rId7"/>
    <p:sldId id="285" r:id="rId8"/>
    <p:sldId id="286" r:id="rId9"/>
    <p:sldId id="287" r:id="rId10"/>
    <p:sldId id="288" r:id="rId11"/>
    <p:sldId id="289" r:id="rId12"/>
    <p:sldId id="290" r:id="rId13"/>
    <p:sldId id="291" r:id="rId14"/>
    <p:sldId id="292" r:id="rId15"/>
    <p:sldId id="293" r:id="rId16"/>
    <p:sldId id="294" r:id="rId17"/>
    <p:sldId id="295" r:id="rId18"/>
    <p:sldId id="296" r:id="rId19"/>
    <p:sldId id="297" r:id="rId20"/>
    <p:sldId id="298" r:id="rId21"/>
    <p:sldId id="299" r:id="rId22"/>
    <p:sldId id="300" r:id="rId23"/>
    <p:sldId id="301" r:id="rId24"/>
    <p:sldId id="302" r:id="rId25"/>
    <p:sldId id="303" r:id="rId26"/>
    <p:sldId id="304" r:id="rId27"/>
    <p:sldId id="305" r:id="rId28"/>
    <p:sldId id="306" r:id="rId29"/>
    <p:sldId id="307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359" autoAdjust="0"/>
    <p:restoredTop sz="94660"/>
  </p:normalViewPr>
  <p:slideViewPr>
    <p:cSldViewPr snapToGrid="0">
      <p:cViewPr>
        <p:scale>
          <a:sx n="100" d="100"/>
          <a:sy n="100" d="100"/>
        </p:scale>
        <p:origin x="768" y="1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7T21:06:01.582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1 24575,'5'0'0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405F04-6175-4F45-A834-16046177A098}" type="datetimeFigureOut">
              <a:rPr lang="en-US" smtClean="0"/>
              <a:t>1/17/2024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39FA43-B2C7-493B-AB00-2CDBEC940F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316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39FA43-B2C7-493B-AB00-2CDBEC940F3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7687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593EC-17FF-44DB-AC16-E4A4CF7277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BAB8C4-CA29-444D-A053-33794ACBA5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40D111-4C4B-4FAC-AE2F-9B86F0FBAF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68703-36AB-4F8A-A0FB-D393D267F16E}" type="datetimeFigureOut">
              <a:rPr lang="en-US" smtClean="0"/>
              <a:t>1/17/2024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24A9C3-DB9A-46CF-9C3A-37F5E0F9C3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94E54A-DC7B-4F8A-B460-2BDEA1F786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CB477-1B17-424A-ADD6-2A24207E10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6538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4BE95-BA32-469D-B98A-22D633B19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5A3E99-8AC5-4A0D-906E-BA3929F209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C59BE2-1F79-42EC-BA32-80FD7B807A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68703-36AB-4F8A-A0FB-D393D267F16E}" type="datetimeFigureOut">
              <a:rPr lang="en-US" smtClean="0"/>
              <a:t>1/17/2024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4398CB-29FC-4A20-9353-21D70DE788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A03B4E-51F2-436E-89CD-0F75CA6E0D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CB477-1B17-424A-ADD6-2A24207E10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8437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BE4D9FD-D1B6-4C0D-9082-4C0069A01DF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08A21CD-EC78-4751-A052-47492FAD54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651F24-2BA2-4BEB-843D-547E381818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68703-36AB-4F8A-A0FB-D393D267F16E}" type="datetimeFigureOut">
              <a:rPr lang="en-US" smtClean="0"/>
              <a:t>1/17/2024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53B82D-949B-4D43-BD08-F8BB937F3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9F6123-659A-4E05-90EC-2DE12B5427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CB477-1B17-424A-ADD6-2A24207E10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3771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C2438-5A47-49FA-8DCE-95E3E63D26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8E66F5-E59F-4A4D-9B51-27D00D1EA9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DAB5F7-3E7D-433E-8EF4-74D0B33657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68703-36AB-4F8A-A0FB-D393D267F16E}" type="datetimeFigureOut">
              <a:rPr lang="en-US" smtClean="0"/>
              <a:t>1/17/2024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AEFC8D-010E-4096-9DD4-AE99A92F26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4004E8-3371-4E38-AE20-9BB05A1261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CB477-1B17-424A-ADD6-2A24207E10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8699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7F8DD2-97D3-4AF2-B0CB-2514A1AA5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017604-D535-4BE3-B35F-2BA7781776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E1391B-4170-405D-9A7E-74240E3E5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68703-36AB-4F8A-A0FB-D393D267F16E}" type="datetimeFigureOut">
              <a:rPr lang="en-US" smtClean="0"/>
              <a:t>1/17/2024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39D295-7F9E-4F03-9675-E154CDA0D4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1320D9-3EA4-4457-86DD-0301D56305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CB477-1B17-424A-ADD6-2A24207E10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1623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4DEECD-3DA3-4791-BD77-04B93B2AE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201146-12B0-4259-99AC-8A1F29979F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A689CB-5B36-427D-872B-BC4191C77D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9C1758-D095-48E5-A792-8C08CA4561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68703-36AB-4F8A-A0FB-D393D267F16E}" type="datetimeFigureOut">
              <a:rPr lang="en-US" smtClean="0"/>
              <a:t>1/17/2024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9E4CEF-F69E-45DC-ACAF-893C15C9EF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766F66-7A75-4561-9C7B-E07FE03B3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CB477-1B17-424A-ADD6-2A24207E10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2469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006B50-6067-41F0-B688-55BE0D150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11E6B4-8D9B-4FA2-8237-8B1E1DD9C4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552A5D-4B77-411A-AE52-5D002D16D5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51CA03E-119C-40CF-B4A1-BC2D4A5159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CD3EB69-40F8-4AAD-B77D-98E641ADB9B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427FD95-AF24-461C-B7E2-F20EF1DCDE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68703-36AB-4F8A-A0FB-D393D267F16E}" type="datetimeFigureOut">
              <a:rPr lang="en-US" smtClean="0"/>
              <a:t>1/17/2024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D9E0B0E-1237-4667-9DD0-43C841C39C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CBE0F0F-498E-4317-BC23-6A6F38580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CB477-1B17-424A-ADD6-2A24207E10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946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22131D-6AB1-459E-A50C-D0A336DA51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00FDD4-156F-40BF-AFA0-1F4F63CCF6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68703-36AB-4F8A-A0FB-D393D267F16E}" type="datetimeFigureOut">
              <a:rPr lang="en-US" smtClean="0"/>
              <a:t>1/17/2024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768E81-8083-4E22-9736-50599BCED1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9B667B-011C-4ADD-A4C5-97A6093ED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CB477-1B17-424A-ADD6-2A24207E10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6328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5404864-CDE1-4A98-99CD-ACD0E1AA32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68703-36AB-4F8A-A0FB-D393D267F16E}" type="datetimeFigureOut">
              <a:rPr lang="en-US" smtClean="0"/>
              <a:t>1/17/2024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4D19638-3529-4695-BC32-5DABBA3049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5A6932-6315-4CE1-AFF9-EBD6AC04A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CB477-1B17-424A-ADD6-2A24207E10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7112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22948C-6261-4977-B671-3194F964D0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8464A3-66D4-4432-A6CB-370F5DD679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FA1B95-A6DD-4310-BBBD-F65B51DC5F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6FD23F-0FD7-4474-911E-8FD00A87CF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68703-36AB-4F8A-A0FB-D393D267F16E}" type="datetimeFigureOut">
              <a:rPr lang="en-US" smtClean="0"/>
              <a:t>1/17/2024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01B7E5-C2BD-4698-B289-EF81494855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30B694-54CE-42BE-BA5A-7ADF0FA118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CB477-1B17-424A-ADD6-2A24207E10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5012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F335A6-B579-4FD3-8059-63E7CA366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CD492DF-2474-41A6-8A71-B546F3F2A98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0DD793-7CB7-4017-9300-64FAFFB15E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85491D-5990-44B5-AE42-CB7CCF4CB9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68703-36AB-4F8A-A0FB-D393D267F16E}" type="datetimeFigureOut">
              <a:rPr lang="en-US" smtClean="0"/>
              <a:t>1/17/2024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916C4F-4B5E-41FA-B56C-CE28B0191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0B028E-4D61-4F0F-B04A-3436E301C8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CB477-1B17-424A-ADD6-2A24207E10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3382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07E6CAA-005A-4655-841D-E9F311A74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5FDA79-B084-418C-AD24-570DE8013C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DD3774-9E32-4A3F-809F-CBADC1D448F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368703-36AB-4F8A-A0FB-D393D267F16E}" type="datetimeFigureOut">
              <a:rPr lang="en-US" smtClean="0"/>
              <a:t>1/17/2024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F4BEC2-7F91-4CED-8A8C-1A7B205FBA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FB6F6B-4642-4B65-96AC-0C4B0C6A4F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CCB477-1B17-424A-ADD6-2A24207E10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858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AFAF18-79F3-403B-942A-4FEA6BAF0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55B122-8CAC-40BD-9522-593D181182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Final analysis of 2</a:t>
            </a:r>
            <a:r>
              <a:rPr lang="en-US" baseline="30000" dirty="0"/>
              <a:t>nd</a:t>
            </a:r>
            <a:r>
              <a:rPr lang="en-US" dirty="0"/>
              <a:t> (of 3) Batches</a:t>
            </a:r>
          </a:p>
          <a:p>
            <a:pPr lvl="1"/>
            <a:r>
              <a:rPr lang="en-US" dirty="0"/>
              <a:t>Batch 1 – (mostly easy) images, standard instructions, mid December.</a:t>
            </a:r>
          </a:p>
          <a:p>
            <a:pPr lvl="1"/>
            <a:r>
              <a:rPr lang="en-US" dirty="0"/>
              <a:t>Batch 2 – difficult images (occlusions), special instructions, early January</a:t>
            </a:r>
          </a:p>
          <a:p>
            <a:pPr lvl="1"/>
            <a:r>
              <a:rPr lang="en-US" dirty="0"/>
              <a:t>Batch 3 – difficult images (occlusions) from Batch 1, special instructions, new</a:t>
            </a:r>
          </a:p>
          <a:p>
            <a:r>
              <a:rPr lang="en-US" dirty="0"/>
              <a:t>Experiment testing effectiveness of Batch 2’s instructions on subset of Batch 1.</a:t>
            </a:r>
          </a:p>
          <a:p>
            <a:r>
              <a:rPr lang="en-US" dirty="0"/>
              <a:t>Applet work in progress prototype</a:t>
            </a:r>
          </a:p>
        </p:txBody>
      </p:sp>
    </p:spTree>
    <p:extLst>
      <p:ext uri="{BB962C8B-B14F-4D97-AF65-F5344CB8AC3E}">
        <p14:creationId xmlns:p14="http://schemas.microsoft.com/office/powerpoint/2010/main" val="28279349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a medical examination&#10;&#10;Description automatically generated">
            <a:extLst>
              <a:ext uri="{FF2B5EF4-FFF2-40B4-BE49-F238E27FC236}">
                <a16:creationId xmlns:a16="http://schemas.microsoft.com/office/drawing/2014/main" id="{F33020A2-1722-451E-9029-9E398663F5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498" y="0"/>
            <a:ext cx="113350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4996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a x-ray&#10;&#10;Description automatically generated">
            <a:extLst>
              <a:ext uri="{FF2B5EF4-FFF2-40B4-BE49-F238E27FC236}">
                <a16:creationId xmlns:a16="http://schemas.microsoft.com/office/drawing/2014/main" id="{94E182B2-726A-47B9-89E4-C4C1A3DA8B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498" y="0"/>
            <a:ext cx="113350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280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a x-ray&#10;&#10;Description automatically generated">
            <a:extLst>
              <a:ext uri="{FF2B5EF4-FFF2-40B4-BE49-F238E27FC236}">
                <a16:creationId xmlns:a16="http://schemas.microsoft.com/office/drawing/2014/main" id="{90153DAB-88B2-475A-A0EA-67A0FB641B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498" y="0"/>
            <a:ext cx="113350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1891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a x-ray&#10;&#10;Description automatically generated">
            <a:extLst>
              <a:ext uri="{FF2B5EF4-FFF2-40B4-BE49-F238E27FC236}">
                <a16:creationId xmlns:a16="http://schemas.microsoft.com/office/drawing/2014/main" id="{0690AEEC-C822-443F-80E4-5D7FEB6FB0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498" y="0"/>
            <a:ext cx="113350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2203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x-ray images&#10;&#10;Description automatically generated">
            <a:extLst>
              <a:ext uri="{FF2B5EF4-FFF2-40B4-BE49-F238E27FC236}">
                <a16:creationId xmlns:a16="http://schemas.microsoft.com/office/drawing/2014/main" id="{D9DF2778-40EF-452E-8A45-F889173D7F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498" y="0"/>
            <a:ext cx="113350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9180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a x-ray&#10;&#10;Description automatically generated">
            <a:extLst>
              <a:ext uri="{FF2B5EF4-FFF2-40B4-BE49-F238E27FC236}">
                <a16:creationId xmlns:a16="http://schemas.microsoft.com/office/drawing/2014/main" id="{C03D414A-A294-45A0-8857-298E75B00A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498" y="0"/>
            <a:ext cx="113350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2691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a x-ray&#10;&#10;Description automatically generated">
            <a:extLst>
              <a:ext uri="{FF2B5EF4-FFF2-40B4-BE49-F238E27FC236}">
                <a16:creationId xmlns:a16="http://schemas.microsoft.com/office/drawing/2014/main" id="{09FECC52-EED4-4D64-948E-E6BB128D3D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498" y="0"/>
            <a:ext cx="113350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2144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a medical scan&#10;&#10;Description automatically generated">
            <a:extLst>
              <a:ext uri="{FF2B5EF4-FFF2-40B4-BE49-F238E27FC236}">
                <a16:creationId xmlns:a16="http://schemas.microsoft.com/office/drawing/2014/main" id="{AFB34BE0-B1D1-4F48-8C8B-CDC20C5756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098" y="203200"/>
            <a:ext cx="113350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4579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x-ray images&#10;&#10;Description automatically generated">
            <a:extLst>
              <a:ext uri="{FF2B5EF4-FFF2-40B4-BE49-F238E27FC236}">
                <a16:creationId xmlns:a16="http://schemas.microsoft.com/office/drawing/2014/main" id="{91CDD481-D03B-4BA7-BEA2-F81BAF3E56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498" y="0"/>
            <a:ext cx="113350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7870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a medical scan&#10;&#10;Description automatically generated">
            <a:extLst>
              <a:ext uri="{FF2B5EF4-FFF2-40B4-BE49-F238E27FC236}">
                <a16:creationId xmlns:a16="http://schemas.microsoft.com/office/drawing/2014/main" id="{C81BF024-7136-4F49-B23B-902B4E1F1C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498" y="0"/>
            <a:ext cx="113350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9089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AEAD7FA-AAA0-4030-9509-A3FF07B287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1183" y="1793920"/>
            <a:ext cx="8489633" cy="3270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7801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with numbers and lines&#10;&#10;Description automatically generated with medium confidence">
            <a:extLst>
              <a:ext uri="{FF2B5EF4-FFF2-40B4-BE49-F238E27FC236}">
                <a16:creationId xmlns:a16="http://schemas.microsoft.com/office/drawing/2014/main" id="{4B8B5C5B-B0F9-4CEC-9294-278E647C6E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1691" y="0"/>
            <a:ext cx="4928616" cy="39441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1D4007-AD4D-4979-BB97-DAF62DCF2A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4256847"/>
            <a:ext cx="12192000" cy="2397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2997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with numbers and lines&#10;&#10;Description automatically generated with medium confidence">
            <a:extLst>
              <a:ext uri="{FF2B5EF4-FFF2-40B4-BE49-F238E27FC236}">
                <a16:creationId xmlns:a16="http://schemas.microsoft.com/office/drawing/2014/main" id="{4B8B5C5B-B0F9-4CEC-9294-278E647C6E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409" y="203200"/>
            <a:ext cx="4928616" cy="39441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1D4007-AD4D-4979-BB97-DAF62DCF2A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4256847"/>
            <a:ext cx="12192000" cy="239795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10252A5-93CF-49CF-AC36-A7FF27F054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3025" y="1119187"/>
            <a:ext cx="6915150" cy="242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0686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37B4D2-3BAD-46FD-B174-0C770B6C8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 – compare across instructions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50DCBA-2759-44E0-91E6-78B18136BB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Identify images in first batch with </a:t>
            </a:r>
            <a:r>
              <a:rPr lang="en-US" dirty="0" err="1"/>
              <a:t>radius&amp;ulna</a:t>
            </a:r>
            <a:r>
              <a:rPr lang="en-US" dirty="0"/>
              <a:t> occlusion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Repost (1) with new instructions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Compare analysis of (2) with original results</a:t>
            </a:r>
          </a:p>
        </p:txBody>
      </p:sp>
    </p:spTree>
    <p:extLst>
      <p:ext uri="{BB962C8B-B14F-4D97-AF65-F5344CB8AC3E}">
        <p14:creationId xmlns:p14="http://schemas.microsoft.com/office/powerpoint/2010/main" val="14705279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-up of x-ray images&#10;&#10;Description automatically generated">
            <a:extLst>
              <a:ext uri="{FF2B5EF4-FFF2-40B4-BE49-F238E27FC236}">
                <a16:creationId xmlns:a16="http://schemas.microsoft.com/office/drawing/2014/main" id="{48878753-9086-425D-9836-0E8A24FAE3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282" y="0"/>
            <a:ext cx="11299435" cy="6858000"/>
          </a:xfrm>
          <a:prstGeom prst="rect">
            <a:avLst/>
          </a:prstGeom>
        </p:spPr>
      </p:pic>
      <p:pic>
        <p:nvPicPr>
          <p:cNvPr id="8" name="Picture 7" descr="X-ray images of a foot bone&#10;&#10;Description automatically generated">
            <a:extLst>
              <a:ext uri="{FF2B5EF4-FFF2-40B4-BE49-F238E27FC236}">
                <a16:creationId xmlns:a16="http://schemas.microsoft.com/office/drawing/2014/main" id="{72AF6E0D-404E-4E29-AE4B-4BDCE51DBD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713" y="0"/>
            <a:ext cx="113350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846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lose-up of a x-ray&#10;&#10;Description automatically generated">
            <a:extLst>
              <a:ext uri="{FF2B5EF4-FFF2-40B4-BE49-F238E27FC236}">
                <a16:creationId xmlns:a16="http://schemas.microsoft.com/office/drawing/2014/main" id="{4F3129C8-2FF8-4AAD-A4EF-E61DFE1E6E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282" y="0"/>
            <a:ext cx="11299435" cy="6858000"/>
          </a:xfrm>
          <a:prstGeom prst="rect">
            <a:avLst/>
          </a:prstGeom>
        </p:spPr>
      </p:pic>
      <p:pic>
        <p:nvPicPr>
          <p:cNvPr id="4" name="Picture 3" descr="A close-up of x-ray images&#10;&#10;Description automatically generated">
            <a:extLst>
              <a:ext uri="{FF2B5EF4-FFF2-40B4-BE49-F238E27FC236}">
                <a16:creationId xmlns:a16="http://schemas.microsoft.com/office/drawing/2014/main" id="{29F1D0C4-E15F-4F9C-8CD4-FB5393283C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713" y="0"/>
            <a:ext cx="113350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513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a x-ray&#10;&#10;Description automatically generated">
            <a:extLst>
              <a:ext uri="{FF2B5EF4-FFF2-40B4-BE49-F238E27FC236}">
                <a16:creationId xmlns:a16="http://schemas.microsoft.com/office/drawing/2014/main" id="{BFFD5799-7448-40DC-A41C-5D630BE881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282" y="0"/>
            <a:ext cx="11299435" cy="6858000"/>
          </a:xfrm>
          <a:prstGeom prst="rect">
            <a:avLst/>
          </a:prstGeom>
        </p:spPr>
      </p:pic>
      <p:pic>
        <p:nvPicPr>
          <p:cNvPr id="5" name="Picture 4" descr="A close-up of a x-ray&#10;&#10;Description automatically generated">
            <a:extLst>
              <a:ext uri="{FF2B5EF4-FFF2-40B4-BE49-F238E27FC236}">
                <a16:creationId xmlns:a16="http://schemas.microsoft.com/office/drawing/2014/main" id="{66CBAEE3-B5EB-4B9E-8F29-073121F797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497" y="0"/>
            <a:ext cx="113350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160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X-ray images of a person's body&#10;&#10;Description automatically generated">
            <a:extLst>
              <a:ext uri="{FF2B5EF4-FFF2-40B4-BE49-F238E27FC236}">
                <a16:creationId xmlns:a16="http://schemas.microsoft.com/office/drawing/2014/main" id="{FCC60809-C968-4E19-8062-037A543D13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282" y="0"/>
            <a:ext cx="11299435" cy="6858000"/>
          </a:xfrm>
          <a:prstGeom prst="rect">
            <a:avLst/>
          </a:prstGeom>
        </p:spPr>
      </p:pic>
      <p:pic>
        <p:nvPicPr>
          <p:cNvPr id="5" name="Picture 4" descr="X-ray images of a human body&#10;&#10;Description automatically generated">
            <a:extLst>
              <a:ext uri="{FF2B5EF4-FFF2-40B4-BE49-F238E27FC236}">
                <a16:creationId xmlns:a16="http://schemas.microsoft.com/office/drawing/2014/main" id="{3D9F1426-9C76-4CDB-83D3-07212A51A0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497" y="0"/>
            <a:ext cx="113350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971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x-ray images&#10;&#10;Description automatically generated">
            <a:extLst>
              <a:ext uri="{FF2B5EF4-FFF2-40B4-BE49-F238E27FC236}">
                <a16:creationId xmlns:a16="http://schemas.microsoft.com/office/drawing/2014/main" id="{481ACA01-9784-43FE-B48B-3A350D398C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282" y="0"/>
            <a:ext cx="11299435" cy="6858000"/>
          </a:xfrm>
          <a:prstGeom prst="rect">
            <a:avLst/>
          </a:prstGeom>
        </p:spPr>
      </p:pic>
      <p:pic>
        <p:nvPicPr>
          <p:cNvPr id="5" name="Picture 4" descr="A close-up of x-ray images&#10;&#10;Description automatically generated">
            <a:extLst>
              <a:ext uri="{FF2B5EF4-FFF2-40B4-BE49-F238E27FC236}">
                <a16:creationId xmlns:a16="http://schemas.microsoft.com/office/drawing/2014/main" id="{1B652A17-7E4F-4483-AA73-09BCD4E1F9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282" y="0"/>
            <a:ext cx="113350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563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a medical scan&#10;&#10;Description automatically generated">
            <a:extLst>
              <a:ext uri="{FF2B5EF4-FFF2-40B4-BE49-F238E27FC236}">
                <a16:creationId xmlns:a16="http://schemas.microsoft.com/office/drawing/2014/main" id="{D01225B9-5276-4CDD-B942-2E327788CD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282" y="0"/>
            <a:ext cx="11299435" cy="6858000"/>
          </a:xfrm>
          <a:prstGeom prst="rect">
            <a:avLst/>
          </a:prstGeom>
        </p:spPr>
      </p:pic>
      <p:pic>
        <p:nvPicPr>
          <p:cNvPr id="5" name="Picture 4" descr="A close-up of a medical scan&#10;&#10;Description automatically generated">
            <a:extLst>
              <a:ext uri="{FF2B5EF4-FFF2-40B4-BE49-F238E27FC236}">
                <a16:creationId xmlns:a16="http://schemas.microsoft.com/office/drawing/2014/main" id="{AD906DB3-C372-4DB1-A144-75DB031886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282" y="0"/>
            <a:ext cx="113350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334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A graph with numbers and a number of data&#10;&#10;Description automatically generated with medium confidence">
            <a:extLst>
              <a:ext uri="{FF2B5EF4-FFF2-40B4-BE49-F238E27FC236}">
                <a16:creationId xmlns:a16="http://schemas.microsoft.com/office/drawing/2014/main" id="{0EE83626-BE7A-4935-9E80-FCE9B40B5C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3824" y="2510785"/>
            <a:ext cx="5277599" cy="4347215"/>
          </a:xfrm>
          <a:prstGeom prst="rect">
            <a:avLst/>
          </a:prstGeom>
        </p:spPr>
      </p:pic>
      <p:pic>
        <p:nvPicPr>
          <p:cNvPr id="5" name="Picture 4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ADED9B4C-83D8-45F9-8D18-6AB48FB528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169792" cy="573405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DD2E58D-A587-41A7-8C42-E65109A5FB5B}"/>
              </a:ext>
            </a:extLst>
          </p:cNvPr>
          <p:cNvSpPr/>
          <p:nvPr/>
        </p:nvSpPr>
        <p:spPr>
          <a:xfrm>
            <a:off x="1095375" y="447675"/>
            <a:ext cx="400049" cy="404812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3684EA5-40C9-4CCD-A731-30AF70F3F6F2}"/>
              </a:ext>
            </a:extLst>
          </p:cNvPr>
          <p:cNvSpPr/>
          <p:nvPr/>
        </p:nvSpPr>
        <p:spPr>
          <a:xfrm>
            <a:off x="7586464" y="2847975"/>
            <a:ext cx="400049" cy="30099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EA10883-76A2-4B95-9A78-95CD6BBF8F31}"/>
              </a:ext>
            </a:extLst>
          </p:cNvPr>
          <p:cNvSpPr/>
          <p:nvPr/>
        </p:nvSpPr>
        <p:spPr>
          <a:xfrm>
            <a:off x="2268478" y="447674"/>
            <a:ext cx="400049" cy="4048125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18546D1-19F0-4ED2-85CF-9D53AEE1D193}"/>
              </a:ext>
            </a:extLst>
          </p:cNvPr>
          <p:cNvSpPr/>
          <p:nvPr/>
        </p:nvSpPr>
        <p:spPr>
          <a:xfrm>
            <a:off x="8336569" y="2847975"/>
            <a:ext cx="400049" cy="3009900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69A3133-330A-4F25-8092-9DF456A3BEB7}"/>
              </a:ext>
            </a:extLst>
          </p:cNvPr>
          <p:cNvSpPr/>
          <p:nvPr/>
        </p:nvSpPr>
        <p:spPr>
          <a:xfrm>
            <a:off x="3145983" y="447673"/>
            <a:ext cx="400049" cy="4048125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EBBFD7E-BAFA-4825-BB45-A5958CF696BD}"/>
              </a:ext>
            </a:extLst>
          </p:cNvPr>
          <p:cNvSpPr/>
          <p:nvPr/>
        </p:nvSpPr>
        <p:spPr>
          <a:xfrm>
            <a:off x="9070534" y="2847975"/>
            <a:ext cx="400049" cy="3009900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5FC21C9-9452-42B2-AAD2-9496704FD35F}"/>
              </a:ext>
            </a:extLst>
          </p:cNvPr>
          <p:cNvSpPr/>
          <p:nvPr/>
        </p:nvSpPr>
        <p:spPr>
          <a:xfrm>
            <a:off x="3496942" y="447672"/>
            <a:ext cx="400049" cy="4048125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FE0CDDC-9572-428A-8F6C-C4124A22B638}"/>
              </a:ext>
            </a:extLst>
          </p:cNvPr>
          <p:cNvSpPr/>
          <p:nvPr/>
        </p:nvSpPr>
        <p:spPr>
          <a:xfrm>
            <a:off x="9820639" y="2847974"/>
            <a:ext cx="400049" cy="3009902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93D4E4A-991C-49F1-BAB8-BF0E13DDCF91}"/>
              </a:ext>
            </a:extLst>
          </p:cNvPr>
          <p:cNvSpPr/>
          <p:nvPr/>
        </p:nvSpPr>
        <p:spPr>
          <a:xfrm>
            <a:off x="4725406" y="447671"/>
            <a:ext cx="400049" cy="4048125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BB91D93-1CF6-47BB-8EA5-76AA342711BE}"/>
              </a:ext>
            </a:extLst>
          </p:cNvPr>
          <p:cNvSpPr/>
          <p:nvPr/>
        </p:nvSpPr>
        <p:spPr>
          <a:xfrm>
            <a:off x="10547313" y="2847974"/>
            <a:ext cx="400049" cy="3009902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4E7B7BB-8A05-4431-9465-859BF376A3B3}"/>
              </a:ext>
            </a:extLst>
          </p:cNvPr>
          <p:cNvSpPr/>
          <p:nvPr/>
        </p:nvSpPr>
        <p:spPr>
          <a:xfrm>
            <a:off x="5579523" y="447671"/>
            <a:ext cx="400049" cy="4048125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B146A3E-1410-4846-9F97-28343615130E}"/>
              </a:ext>
            </a:extLst>
          </p:cNvPr>
          <p:cNvSpPr/>
          <p:nvPr/>
        </p:nvSpPr>
        <p:spPr>
          <a:xfrm>
            <a:off x="11273987" y="2847975"/>
            <a:ext cx="400049" cy="3009901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725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37B4D2-3BAD-46FD-B174-0C770B6C8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– Min # of </a:t>
            </a:r>
            <a:r>
              <a:rPr lang="en-US" dirty="0" err="1"/>
              <a:t>Turkers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50DCBA-2759-44E0-91E6-78B18136BB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Compute STAPLE from all </a:t>
            </a:r>
            <a:r>
              <a:rPr lang="en-US" dirty="0" err="1"/>
              <a:t>turkers</a:t>
            </a:r>
            <a:r>
              <a:rPr lang="en-US" dirty="0"/>
              <a:t> for each image</a:t>
            </a:r>
          </a:p>
          <a:p>
            <a:pPr lvl="1"/>
            <a:r>
              <a:rPr lang="en-US" dirty="0"/>
              <a:t>Ground truth reference for each.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Identify all possible combinations of </a:t>
            </a:r>
            <a:r>
              <a:rPr lang="en-US" dirty="0" err="1"/>
              <a:t>turker</a:t>
            </a:r>
            <a:r>
              <a:rPr lang="en-US" dirty="0"/>
              <a:t>-submissions for each image.</a:t>
            </a:r>
          </a:p>
          <a:p>
            <a:pPr lvl="1"/>
            <a:r>
              <a:rPr lang="en-US" dirty="0"/>
              <a:t>E.g., [1 2], [1 3], …, [4 6 7 8 9], …, [1 2 3 4 5 6 7 8 9]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Compute partial composites for each combo of (2) for each image.</a:t>
            </a:r>
          </a:p>
          <a:p>
            <a:pPr lvl="1"/>
            <a:r>
              <a:rPr lang="en-US" dirty="0"/>
              <a:t>Include a range of tolerances, i.e., pixel-prob &gt;= [0.5:0.05:0.95]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Compare similarity of (3) to (1)</a:t>
            </a:r>
          </a:p>
          <a:p>
            <a:pPr lvl="1"/>
            <a:r>
              <a:rPr lang="en-US" dirty="0"/>
              <a:t>Dice </a:t>
            </a:r>
            <a:r>
              <a:rPr lang="en-US" dirty="0" err="1"/>
              <a:t>coef</a:t>
            </a:r>
            <a:r>
              <a:rPr lang="en-US" dirty="0"/>
              <a:t>: [0.0 1.0]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Evaluate (4) as a function of </a:t>
            </a:r>
            <a:r>
              <a:rPr lang="en-US" dirty="0" err="1"/>
              <a:t>numTurkers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6088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with numbers and lines&#10;&#10;Description automatically generated with medium confidence">
            <a:extLst>
              <a:ext uri="{FF2B5EF4-FFF2-40B4-BE49-F238E27FC236}">
                <a16:creationId xmlns:a16="http://schemas.microsoft.com/office/drawing/2014/main" id="{5A3D39F0-493C-4B94-86B6-A5553174B7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1079" y="0"/>
            <a:ext cx="85698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1008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with numbers and lines&#10;&#10;Description automatically generated with medium confidence">
            <a:extLst>
              <a:ext uri="{FF2B5EF4-FFF2-40B4-BE49-F238E27FC236}">
                <a16:creationId xmlns:a16="http://schemas.microsoft.com/office/drawing/2014/main" id="{4B8B5C5B-B0F9-4CEC-9294-278E647C6E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1691" y="0"/>
            <a:ext cx="4928616" cy="39441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0FEE005-1CF5-4E23-B9B3-7240C67D47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3645" y="3944116"/>
            <a:ext cx="7564709" cy="2913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6066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a medical scan&#10;&#10;Description automatically generated">
            <a:extLst>
              <a:ext uri="{FF2B5EF4-FFF2-40B4-BE49-F238E27FC236}">
                <a16:creationId xmlns:a16="http://schemas.microsoft.com/office/drawing/2014/main" id="{8E28E11E-F837-4AFC-8EE0-DECAD5666E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498" y="0"/>
            <a:ext cx="113350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3235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X-ray images of a person's body&#10;&#10;Description automatically generated">
            <a:extLst>
              <a:ext uri="{FF2B5EF4-FFF2-40B4-BE49-F238E27FC236}">
                <a16:creationId xmlns:a16="http://schemas.microsoft.com/office/drawing/2014/main" id="{ACAE6A77-255A-4909-A442-7760A6D9D0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941" y="-2151"/>
            <a:ext cx="11338560" cy="6860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684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lose-up of x-ray images&#10;&#10;Description automatically generated">
            <a:extLst>
              <a:ext uri="{FF2B5EF4-FFF2-40B4-BE49-F238E27FC236}">
                <a16:creationId xmlns:a16="http://schemas.microsoft.com/office/drawing/2014/main" id="{FE47CE60-65C0-44BE-9B9A-941A8408C7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498" y="0"/>
            <a:ext cx="11335004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1FE7D105-A733-4378-A509-2003EF41A388}"/>
                  </a:ext>
                </a:extLst>
              </p14:cNvPr>
              <p14:cNvContentPartPr/>
              <p14:nvPr/>
            </p14:nvContentPartPr>
            <p14:xfrm>
              <a:off x="8595432" y="137016"/>
              <a:ext cx="1800" cy="3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1FE7D105-A733-4378-A509-2003EF41A38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577432" y="119376"/>
                <a:ext cx="37440" cy="3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30991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x-ray images&#10;&#10;Description automatically generated">
            <a:extLst>
              <a:ext uri="{FF2B5EF4-FFF2-40B4-BE49-F238E27FC236}">
                <a16:creationId xmlns:a16="http://schemas.microsoft.com/office/drawing/2014/main" id="{030203BC-8EB2-4495-8519-5AEC3FE693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498" y="0"/>
            <a:ext cx="113350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5226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4632</TotalTime>
  <Words>221</Words>
  <Application>Microsoft Office PowerPoint</Application>
  <PresentationFormat>Widescreen</PresentationFormat>
  <Paragraphs>22</Paragraphs>
  <Slides>29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3" baseType="lpstr">
      <vt:lpstr>Arial</vt:lpstr>
      <vt:lpstr>Calibri</vt:lpstr>
      <vt:lpstr>Calibri Light</vt:lpstr>
      <vt:lpstr>Office Theme</vt:lpstr>
      <vt:lpstr>Overview</vt:lpstr>
      <vt:lpstr>PowerPoint Presentation</vt:lpstr>
      <vt:lpstr>Analysis – Min # of Turkers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Experiment – compare across instructions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Mattioli, Dominik D</dc:creator>
  <cp:lastModifiedBy>Mattioli, Dominik D</cp:lastModifiedBy>
  <cp:revision>4</cp:revision>
  <dcterms:created xsi:type="dcterms:W3CDTF">2023-12-20T16:39:51Z</dcterms:created>
  <dcterms:modified xsi:type="dcterms:W3CDTF">2024-01-18T17:19:59Z</dcterms:modified>
</cp:coreProperties>
</file>